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860" r:id="rId4"/>
    <p:sldId id="861" r:id="rId5"/>
    <p:sldId id="862" r:id="rId6"/>
    <p:sldId id="863" r:id="rId7"/>
    <p:sldId id="864" r:id="rId8"/>
    <p:sldId id="865" r:id="rId9"/>
    <p:sldId id="866" r:id="rId10"/>
    <p:sldId id="867" r:id="rId1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52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492896"/>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第五部分　热点原创篇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52868"/>
            <a:ext cx="11485848" cy="1684244"/>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通过分析做家务的三大好处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培养技能、促进健康、增进家庭和谐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反驳了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孩子不需要做家务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的观点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强调家务劳动在儿童成长中的多重价值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呼吁重视家务参与对个人能力提升与家庭关系强化的积极影响。</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6385;FounderCES"/>
          <p:cNvPicPr/>
          <p:nvPr/>
        </p:nvPicPr>
        <p:blipFill>
          <a:blip r:embed="rId1"/>
          <a:stretch>
            <a:fillRect/>
          </a:stretch>
        </p:blipFill>
        <p:spPr>
          <a:xfrm>
            <a:off x="577736" y="2843605"/>
            <a:ext cx="1917070" cy="468115"/>
          </a:xfrm>
          <a:prstGeom prst="rect">
            <a:avLst/>
          </a:prstGeom>
        </p:spPr>
      </p:pic>
      <p:pic>
        <p:nvPicPr>
          <p:cNvPr id="4" name="图片 3"/>
          <p:cNvPicPr>
            <a:picLocks noChangeAspect="1"/>
          </p:cNvPicPr>
          <p:nvPr/>
        </p:nvPicPr>
        <p:blipFill>
          <a:blip r:embed="rId2"/>
          <a:stretch>
            <a:fillRect/>
          </a:stretch>
        </p:blipFill>
        <p:spPr>
          <a:xfrm>
            <a:off x="603062" y="1232771"/>
            <a:ext cx="10984289" cy="140414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1319466"/>
            <a:ext cx="11485848" cy="3970318"/>
          </a:xfrm>
        </p:spPr>
        <p:txBody>
          <a:bodyPr/>
          <a:lstStyle/>
          <a:p>
            <a:pPr indent="609600" hangingPunct="0">
              <a:spcAft>
                <a:spcPts val="0"/>
              </a:spcAft>
              <a:tabLst>
                <a:tab pos="4050665" algn="l"/>
                <a:tab pos="7021195" algn="l"/>
                <a:tab pos="963168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children don’t like doing chores,because they think it’s boring. Some children think they just need to learn their subjects well and there is no need for them to do chores. But in fact,doing chores is good for children.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First,doing chores can teach children certain skills. Children can learn classification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skills when they pick up their toys and put them away. Washing clothes and doing dishes may seem boring. But knowing how to do them well will help children a lot. If children can successfully deal with the chores at home,they will live a better life.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235185" y="747594"/>
            <a:ext cx="3720040" cy="53982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3105"/>
          </a:xfrm>
        </p:spPr>
        <p:txBody>
          <a:bodyPr/>
          <a:lstStyle/>
          <a:p>
            <a:pPr indent="609600"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Second,doing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chores can help children keep healthy. Some chores like sweeping the floor and cleaning the room are a kind of physical exercise. Children should not study all the time. A healthy life needs balance.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 but not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least, everyone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family will be happy to share chores at home. Nowadays it’s common for both parents to work. When they get home from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 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often tired. So they don’t have much time or energy to do chores. If children can help their parents with some simple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housework, their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parents will be happy. And children can also find great pleasure in helping their parents.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2559" y="2204864"/>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FF0000"/>
                </a:solidFill>
                <a:latin typeface="Times New Roman" panose="02020603050405020304" pitchFamily="18" charset="0"/>
                <a:ea typeface="宋体" panose="02010600030101010101" pitchFamily="2" charset="-122"/>
              </a:rPr>
              <a:t>1</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根据第二段中的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Children can learn classification</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分类</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skills when they pick up their toys and put them away</a:t>
            </a:r>
            <a:r>
              <a:rPr lang="en-US" altLang="zh-CN" b="1" u="wavy" dirty="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可知，当孩子们整理玩具并将其</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回原处时，</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put</a:t>
            </a:r>
            <a:r>
              <a:rPr lang="en-US" altLang="zh-CN" b="1" dirty="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away</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收拾</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整理</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能学到分类的技能。故填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pick</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34567" y="836712"/>
          <a:ext cx="11521280" cy="1296144"/>
        </p:xfrm>
        <a:graphic>
          <a:graphicData uri="http://schemas.openxmlformats.org/drawingml/2006/table">
            <a:tbl>
              <a:tblPr firstRow="1" firstCol="1" bandRow="1"/>
              <a:tblGrid>
                <a:gridCol w="656590"/>
                <a:gridCol w="10864690"/>
              </a:tblGrid>
              <a:tr h="0">
                <a:tc gridSpan="2">
                  <a:txBody>
                    <a:bodyPr/>
                    <a:lstStyle/>
                    <a:p>
                      <a:pPr algn="ctr" hangingPunct="0">
                        <a:lnSpc>
                          <a:spcPct val="150000"/>
                        </a:lnSpc>
                        <a:spcAft>
                          <a:spcPts val="0"/>
                        </a:spcAft>
                        <a:tabLst>
                          <a:tab pos="4050665" algn="l"/>
                          <a:tab pos="7021195" algn="l"/>
                          <a:tab pos="963168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chores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good</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children</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747504">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It can teach children to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their toys and put them away.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22" marR="6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矩形 4"/>
          <p:cNvSpPr/>
          <p:nvPr/>
        </p:nvSpPr>
        <p:spPr>
          <a:xfrm>
            <a:off x="4222998" y="1528799"/>
            <a:ext cx="748923" cy="461665"/>
          </a:xfrm>
          <a:prstGeom prst="rect">
            <a:avLst/>
          </a:prstGeom>
        </p:spPr>
        <p:txBody>
          <a:bodyPr wrap="none">
            <a:spAutoFit/>
          </a:bodyPr>
          <a:lstStyle/>
          <a:p>
            <a:r>
              <a:rPr lang="en-US" altLang="zh-CN" sz="2400" dirty="0"/>
              <a:t>pick</a:t>
            </a:r>
            <a:endParaRPr lang="zh-CN" altLang="en-US" dirty="0"/>
          </a:p>
        </p:txBody>
      </p:sp>
      <p:pic>
        <p:nvPicPr>
          <p:cNvPr id="6" name="箭头右.eps" descr="id:2147489634;FounderCES"/>
          <p:cNvPicPr/>
          <p:nvPr/>
        </p:nvPicPr>
        <p:blipFill>
          <a:blip r:embed="rId1"/>
          <a:stretch>
            <a:fillRect/>
          </a:stretch>
        </p:blipFill>
        <p:spPr>
          <a:xfrm>
            <a:off x="910630" y="3359026"/>
            <a:ext cx="466725" cy="367030"/>
          </a:xfrm>
          <a:prstGeom prst="rect">
            <a:avLst/>
          </a:prstGeom>
        </p:spPr>
      </p:pic>
      <p:sp>
        <p:nvSpPr>
          <p:cNvPr id="7" name="内容占位符 1"/>
          <p:cNvSpPr txBox="1"/>
          <p:nvPr/>
        </p:nvSpPr>
        <p:spPr bwMode="auto">
          <a:xfrm>
            <a:off x="362559" y="440905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Times New Roman" panose="02020603050405020304" pitchFamily="18" charset="0"/>
                <a:ea typeface="宋体" panose="02010600030101010101" pitchFamily="2" charset="-122"/>
              </a:rPr>
              <a:t>2</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根据第二段中的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“Children can learn classification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分类</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skills when they pick up their toys and put them away</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可知，当孩子们整理玩具并将其放回原处时，他们就能学到分类的技能。故填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up</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5927537" y="1517844"/>
            <a:ext cx="527709" cy="461665"/>
          </a:xfrm>
          <a:prstGeom prst="rect">
            <a:avLst/>
          </a:prstGeom>
        </p:spPr>
        <p:txBody>
          <a:bodyPr wrap="none">
            <a:spAutoFit/>
          </a:bodyPr>
          <a:lstStyle/>
          <a:p>
            <a:r>
              <a:rPr lang="en-US" altLang="zh-CN" sz="2400" dirty="0"/>
              <a:t>up</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txBox="1"/>
          <p:nvPr/>
        </p:nvSpPr>
        <p:spPr bwMode="auto">
          <a:xfrm>
            <a:off x="362559" y="4669091"/>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根据第二段最后一句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children can successfully deal with the chores at home,they will live a better life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可知，如果孩子们能够出色地完成家里的家务活，他们将会过上更美好的生活。故填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2559" y="2464903"/>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dirty="0" smtClean="0">
                <a:solidFill>
                  <a:srgbClr val="FF0000"/>
                </a:solidFill>
                <a:latin typeface="Times New Roman" panose="02020603050405020304" pitchFamily="18" charset="0"/>
                <a:ea typeface="宋体" panose="02010600030101010101" pitchFamily="2" charset="-122"/>
              </a:rPr>
              <a:t>3</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根据第二段最后一句</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If children can successfully deal with the chores at </a:t>
            </a:r>
            <a:r>
              <a:rPr lang="en-US" altLang="zh-CN" b="1" u="wavy" dirty="0" err="1">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home,they</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will live a better life</a:t>
            </a:r>
            <a:r>
              <a:rPr lang="en-US" altLang="zh-CN" b="1" u="wavy" dirty="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可知，如果孩子们能够出色地完成家里的</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家</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务活，</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b="1" dirty="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处理</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应对。</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将会过上更美好的生活。故填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deal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34567" y="836712"/>
          <a:ext cx="11521280" cy="1645920"/>
        </p:xfrm>
        <a:graphic>
          <a:graphicData uri="http://schemas.openxmlformats.org/drawingml/2006/table">
            <a:tbl>
              <a:tblPr firstRow="1" firstCol="1" bandRow="1"/>
              <a:tblGrid>
                <a:gridCol w="720079"/>
                <a:gridCol w="10801201"/>
              </a:tblGrid>
              <a:tr h="0">
                <a:tc gridSpan="2">
                  <a:txBody>
                    <a:bodyPr/>
                    <a:lstStyle/>
                    <a:p>
                      <a:pPr algn="ctr" hangingPunct="0">
                        <a:lnSpc>
                          <a:spcPct val="150000"/>
                        </a:lnSpc>
                        <a:spcAft>
                          <a:spcPts val="0"/>
                        </a:spcAft>
                        <a:tabLst>
                          <a:tab pos="4050665" algn="l"/>
                          <a:tab pos="7021195" algn="l"/>
                          <a:tab pos="963168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chores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good</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children</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747504">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It can make children live a better life to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the chores successfully at   home.</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22" marR="6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矩形 4"/>
          <p:cNvSpPr/>
          <p:nvPr/>
        </p:nvSpPr>
        <p:spPr>
          <a:xfrm>
            <a:off x="6376547" y="1442393"/>
            <a:ext cx="748923" cy="461665"/>
          </a:xfrm>
          <a:prstGeom prst="rect">
            <a:avLst/>
          </a:prstGeom>
        </p:spPr>
        <p:txBody>
          <a:bodyPr wrap="none">
            <a:spAutoFit/>
          </a:bodyPr>
          <a:lstStyle/>
          <a:p>
            <a:r>
              <a:rPr lang="en-US" altLang="zh-CN" sz="2400" dirty="0"/>
              <a:t>deal</a:t>
            </a:r>
            <a:endParaRPr lang="zh-CN" altLang="en-US" dirty="0"/>
          </a:p>
        </p:txBody>
      </p:sp>
      <p:pic>
        <p:nvPicPr>
          <p:cNvPr id="6" name="箭头右.eps" descr="id:2147489634;FounderCES"/>
          <p:cNvPicPr/>
          <p:nvPr/>
        </p:nvPicPr>
        <p:blipFill>
          <a:blip r:embed="rId1"/>
          <a:stretch>
            <a:fillRect/>
          </a:stretch>
        </p:blipFill>
        <p:spPr>
          <a:xfrm>
            <a:off x="910630" y="3619065"/>
            <a:ext cx="466725" cy="367030"/>
          </a:xfrm>
          <a:prstGeom prst="rect">
            <a:avLst/>
          </a:prstGeom>
        </p:spPr>
      </p:pic>
      <p:sp>
        <p:nvSpPr>
          <p:cNvPr id="8" name="矩形 7"/>
          <p:cNvSpPr/>
          <p:nvPr/>
        </p:nvSpPr>
        <p:spPr>
          <a:xfrm>
            <a:off x="7751390" y="1431438"/>
            <a:ext cx="766557" cy="461665"/>
          </a:xfrm>
          <a:prstGeom prst="rect">
            <a:avLst/>
          </a:prstGeom>
        </p:spPr>
        <p:txBody>
          <a:bodyPr wrap="none">
            <a:spAutoFit/>
          </a:bodyPr>
          <a:lstStyle/>
          <a:p>
            <a:r>
              <a:rPr lang="en-US" altLang="zh-CN" sz="2400" dirty="0"/>
              <a:t>with</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P spid="5"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2559" y="374669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 chores like sweeping the floor and cleaning the room are a kind of physical exercise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可知，有些家务活，比如扫地和打扫房间，其实也是一种锻炼身体的方式。故填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exercise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2559" y="2629251"/>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根据第三段第一句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“Second,doing chores can help children keep healthy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可知，做家务可以帮助孩子们保持健康。故填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healthy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34567" y="1196752"/>
          <a:ext cx="11521280" cy="1368152"/>
        </p:xfrm>
        <a:graphic>
          <a:graphicData uri="http://schemas.openxmlformats.org/drawingml/2006/table">
            <a:tbl>
              <a:tblPr firstRow="1" firstCol="1" bandRow="1"/>
              <a:tblGrid>
                <a:gridCol w="720079"/>
                <a:gridCol w="10801201"/>
              </a:tblGrid>
              <a:tr h="0">
                <a:tc gridSpan="2">
                  <a:txBody>
                    <a:bodyPr/>
                    <a:lstStyle/>
                    <a:p>
                      <a:pPr algn="ctr" hangingPunct="0">
                        <a:lnSpc>
                          <a:spcPct val="150000"/>
                        </a:lnSpc>
                        <a:spcAft>
                          <a:spcPts val="0"/>
                        </a:spcAft>
                        <a:tabLst>
                          <a:tab pos="4050665" algn="l"/>
                          <a:tab pos="7021195" algn="l"/>
                          <a:tab pos="963168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chores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good</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children</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819512">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 keep children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because some of them are a kind of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22" marR="6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矩形 5"/>
          <p:cNvSpPr/>
          <p:nvPr/>
        </p:nvSpPr>
        <p:spPr>
          <a:xfrm>
            <a:off x="3737604" y="1932900"/>
            <a:ext cx="1159292" cy="461665"/>
          </a:xfrm>
          <a:prstGeom prst="rect">
            <a:avLst/>
          </a:prstGeom>
        </p:spPr>
        <p:txBody>
          <a:bodyPr wrap="none">
            <a:spAutoFit/>
          </a:bodyPr>
          <a:lstStyle/>
          <a:p>
            <a:r>
              <a:rPr lang="en-US" altLang="zh-CN" sz="2400" dirty="0"/>
              <a:t>healthy</a:t>
            </a:r>
            <a:endParaRPr lang="zh-CN" altLang="en-US" dirty="0"/>
          </a:p>
        </p:txBody>
      </p:sp>
      <p:sp>
        <p:nvSpPr>
          <p:cNvPr id="7" name="矩形 6"/>
          <p:cNvSpPr/>
          <p:nvPr/>
        </p:nvSpPr>
        <p:spPr>
          <a:xfrm>
            <a:off x="9479582" y="1949938"/>
            <a:ext cx="1296381" cy="461665"/>
          </a:xfrm>
          <a:prstGeom prst="rect">
            <a:avLst/>
          </a:prstGeom>
        </p:spPr>
        <p:txBody>
          <a:bodyPr wrap="none">
            <a:spAutoFit/>
          </a:bodyPr>
          <a:lstStyle/>
          <a:p>
            <a:r>
              <a:rPr lang="zh-CN" altLang="zh-CN" sz="2400" dirty="0">
                <a:ea typeface="Times New Roman" panose="02020603050405020304" pitchFamily="18" charset="0"/>
              </a:rPr>
              <a:t> </a:t>
            </a:r>
            <a:r>
              <a:rPr lang="en-US" altLang="zh-CN" sz="2400" dirty="0">
                <a:ea typeface="Times New Roman" panose="02020603050405020304" pitchFamily="18" charset="0"/>
              </a:rPr>
              <a:t>exercise</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2559" y="431497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they get home from work,they are often tired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可知，父母下班回到家，通常是很疲惫的。故填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tired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2559" y="263506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children can help their parents with some simple housework,their parents will be happy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可知，如果孩子们能帮助他们的父母做些家务，他们的父母会很开心。故填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34567" y="1362650"/>
          <a:ext cx="11521280" cy="1224136"/>
        </p:xfrm>
        <a:graphic>
          <a:graphicData uri="http://schemas.openxmlformats.org/drawingml/2006/table">
            <a:tbl>
              <a:tblPr firstRow="1" firstCol="1" bandRow="1"/>
              <a:tblGrid>
                <a:gridCol w="720079"/>
                <a:gridCol w="10801201"/>
              </a:tblGrid>
              <a:tr h="0">
                <a:tc gridSpan="2">
                  <a:txBody>
                    <a:bodyPr/>
                    <a:lstStyle/>
                    <a:p>
                      <a:pPr algn="ctr" hangingPunct="0">
                        <a:lnSpc>
                          <a:spcPct val="150000"/>
                        </a:lnSpc>
                        <a:spcAft>
                          <a:spcPts val="0"/>
                        </a:spcAft>
                        <a:tabLst>
                          <a:tab pos="4050665" algn="l"/>
                          <a:tab pos="7021195" algn="l"/>
                          <a:tab pos="963168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chores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good</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children</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675496">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 can make their parents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because they are often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after work.</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22" marR="6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矩形 5"/>
          <p:cNvSpPr/>
          <p:nvPr/>
        </p:nvSpPr>
        <p:spPr>
          <a:xfrm>
            <a:off x="4367014" y="1990739"/>
            <a:ext cx="1007007" cy="461665"/>
          </a:xfrm>
          <a:prstGeom prst="rect">
            <a:avLst/>
          </a:prstGeom>
        </p:spPr>
        <p:txBody>
          <a:bodyPr wrap="none">
            <a:spAutoFit/>
          </a:bodyPr>
          <a:lstStyle/>
          <a:p>
            <a:r>
              <a:rPr lang="en-US" altLang="zh-CN" sz="2400" dirty="0"/>
              <a:t>happy</a:t>
            </a:r>
            <a:endParaRPr lang="zh-CN" altLang="en-US" dirty="0"/>
          </a:p>
        </p:txBody>
      </p:sp>
      <p:sp>
        <p:nvSpPr>
          <p:cNvPr id="7" name="矩形 6"/>
          <p:cNvSpPr/>
          <p:nvPr/>
        </p:nvSpPr>
        <p:spPr>
          <a:xfrm>
            <a:off x="8615486" y="2028064"/>
            <a:ext cx="810671" cy="461665"/>
          </a:xfrm>
          <a:prstGeom prst="rect">
            <a:avLst/>
          </a:prstGeom>
        </p:spPr>
        <p:txBody>
          <a:bodyPr wrap="none">
            <a:spAutoFit/>
          </a:bodyPr>
          <a:lstStyle/>
          <a:p>
            <a:r>
              <a:rPr lang="en-US" altLang="zh-CN" sz="2400" dirty="0"/>
              <a:t>tired</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2559" y="40490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根据最后一段的最后一句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children can also find great pleasure in helping their parents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可知，孩子们也能从帮助父母的过程中获得极大的乐趣；本句中动词在情态动词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后，应用原形。故填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2559" y="2369099"/>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根据最后一段的最后一句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children can also find great pleasure in helping their parents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可知，孩子们也能从帮助父母的过程中获得极大的乐趣。故填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pleasure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34567" y="1176702"/>
          <a:ext cx="11521280" cy="1152128"/>
        </p:xfrm>
        <a:graphic>
          <a:graphicData uri="http://schemas.openxmlformats.org/drawingml/2006/table">
            <a:tbl>
              <a:tblPr firstRow="1" firstCol="1" bandRow="1"/>
              <a:tblGrid>
                <a:gridCol w="720079"/>
                <a:gridCol w="10801201"/>
              </a:tblGrid>
              <a:tr h="0">
                <a:tc gridSpan="2">
                  <a:txBody>
                    <a:bodyPr/>
                    <a:lstStyle/>
                    <a:p>
                      <a:pPr algn="ctr" hangingPunct="0">
                        <a:lnSpc>
                          <a:spcPct val="150000"/>
                        </a:lnSpc>
                        <a:spcAft>
                          <a:spcPts val="0"/>
                        </a:spcAft>
                        <a:tabLst>
                          <a:tab pos="4050665" algn="l"/>
                          <a:tab pos="7021195" algn="l"/>
                          <a:tab pos="963168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chores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good</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children</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603488">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 can help children find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because they can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their parents.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22" marR="6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矩形 5"/>
          <p:cNvSpPr/>
          <p:nvPr/>
        </p:nvSpPr>
        <p:spPr>
          <a:xfrm>
            <a:off x="4222998" y="1790090"/>
            <a:ext cx="1289969" cy="461665"/>
          </a:xfrm>
          <a:prstGeom prst="rect">
            <a:avLst/>
          </a:prstGeom>
        </p:spPr>
        <p:txBody>
          <a:bodyPr wrap="none">
            <a:spAutoFit/>
          </a:bodyPr>
          <a:lstStyle/>
          <a:p>
            <a:r>
              <a:rPr lang="en-US" altLang="zh-CN" sz="2400" dirty="0"/>
              <a:t>pleasure</a:t>
            </a:r>
            <a:endParaRPr lang="zh-CN" altLang="en-US" dirty="0"/>
          </a:p>
        </p:txBody>
      </p:sp>
      <p:sp>
        <p:nvSpPr>
          <p:cNvPr id="7" name="矩形 6"/>
          <p:cNvSpPr/>
          <p:nvPr/>
        </p:nvSpPr>
        <p:spPr>
          <a:xfrm>
            <a:off x="8183438" y="1793944"/>
            <a:ext cx="748923" cy="461665"/>
          </a:xfrm>
          <a:prstGeom prst="rect">
            <a:avLst/>
          </a:prstGeom>
        </p:spPr>
        <p:txBody>
          <a:bodyPr wrap="none">
            <a:spAutoFit/>
          </a:bodyPr>
          <a:lstStyle/>
          <a:p>
            <a:r>
              <a:rPr lang="en-US" altLang="zh-CN" sz="2400" dirty="0"/>
              <a:t>help</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3536</Words>
  <Application>WPS 演示</Application>
  <PresentationFormat>自定义</PresentationFormat>
  <Paragraphs>94</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476</cp:revision>
  <dcterms:created xsi:type="dcterms:W3CDTF">2020-11-06T05:24:00Z</dcterms:created>
  <dcterms:modified xsi:type="dcterms:W3CDTF">2025-09-18T06:52:04Z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